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D8C2A7-327D-4BD7-A6D3-DAD1B7193C71}" v="2" dt="2025-10-13T18:04:02.8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ize Athayde Braga" userId="43d997d2-84e1-44bf-b6db-bb2112e6930e" providerId="ADAL" clId="{C018738A-A5D1-4E01-AEFA-624866DAB1B4}"/>
    <pc:docChg chg="custSel modSld">
      <pc:chgData name="Leize Athayde Braga" userId="43d997d2-84e1-44bf-b6db-bb2112e6930e" providerId="ADAL" clId="{C018738A-A5D1-4E01-AEFA-624866DAB1B4}" dt="2025-10-13T18:04:08.980" v="5" actId="5793"/>
      <pc:docMkLst>
        <pc:docMk/>
      </pc:docMkLst>
      <pc:sldChg chg="modSp mod">
        <pc:chgData name="Leize Athayde Braga" userId="43d997d2-84e1-44bf-b6db-bb2112e6930e" providerId="ADAL" clId="{C018738A-A5D1-4E01-AEFA-624866DAB1B4}" dt="2025-10-13T18:04:08.980" v="5" actId="5793"/>
        <pc:sldMkLst>
          <pc:docMk/>
          <pc:sldMk cId="376333194" sldId="257"/>
        </pc:sldMkLst>
        <pc:spChg chg="mod">
          <ac:chgData name="Leize Athayde Braga" userId="43d997d2-84e1-44bf-b6db-bb2112e6930e" providerId="ADAL" clId="{C018738A-A5D1-4E01-AEFA-624866DAB1B4}" dt="2025-10-13T18:04:08.980" v="5" actId="5793"/>
          <ac:spMkLst>
            <pc:docMk/>
            <pc:sldMk cId="376333194" sldId="257"/>
            <ac:spMk id="4" creationId="{D6C48A88-E9B6-9E3A-36D9-9CDC3845636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D8EB73F5-F29F-D297-52FA-8B72A34F6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955D8-61AB-4AF9-8E0E-1342236F8512}" type="datetimeFigureOut">
              <a:rPr lang="pt-BR" smtClean="0"/>
              <a:t>14/10/2025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1164C7C-0D2B-10B8-E7EB-EBCB34FE2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8037BE9-EAF0-D76B-D325-05910A370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5A14C-1C67-459D-BACD-F33F5B945F2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4127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056B126-E368-AD2D-E4E9-892EE41DB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D9AE21E-E6B4-3DAB-BF43-EB541E7901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935E6A0-967C-20CA-C6F1-F4EAAE5817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1955D8-61AB-4AF9-8E0E-1342236F8512}" type="datetimeFigureOut">
              <a:rPr lang="pt-BR" smtClean="0"/>
              <a:t>14/10/2025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2B80962-4CF0-C8BD-6945-691AA60DC1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CA3178E-CAD5-300A-5902-E8A7C542A1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25A14C-1C67-459D-BACD-F33F5B945F2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2930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Nome da empresa&#10;&#10;Descrição gerada automaticamente">
            <a:extLst>
              <a:ext uri="{FF2B5EF4-FFF2-40B4-BE49-F238E27FC236}">
                <a16:creationId xmlns:a16="http://schemas.microsoft.com/office/drawing/2014/main" id="{0866F9D8-BFEC-F5AB-51B2-9815F1C4BE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" y="0"/>
            <a:ext cx="12175089" cy="685800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D6C48A88-E9B6-9E3A-36D9-9CDC38456366}"/>
              </a:ext>
            </a:extLst>
          </p:cNvPr>
          <p:cNvSpPr txBox="1"/>
          <p:nvPr/>
        </p:nvSpPr>
        <p:spPr>
          <a:xfrm>
            <a:off x="410199" y="1199806"/>
            <a:ext cx="1118644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>
                <a:solidFill>
                  <a:srgbClr val="1F8F39"/>
                </a:solidFill>
              </a:rPr>
              <a:t>Coordenação de Autorizações e Operações do Transporte Rodoviário de Passageiros – COTIN</a:t>
            </a:r>
          </a:p>
          <a:p>
            <a:pPr algn="ctr"/>
            <a:endParaRPr lang="pt-BR" sz="3600" b="1" dirty="0">
              <a:solidFill>
                <a:srgbClr val="1F8F39"/>
              </a:solidFill>
            </a:endParaRPr>
          </a:p>
          <a:p>
            <a:pPr algn="ctr"/>
            <a:r>
              <a:rPr lang="pt-BR" sz="3600" b="1" dirty="0">
                <a:solidFill>
                  <a:srgbClr val="1F8F39"/>
                </a:solidFill>
              </a:rPr>
              <a:t>Gerência de Operacional de Transporte de Passageiros – GEOPE</a:t>
            </a:r>
          </a:p>
          <a:p>
            <a:pPr algn="ctr"/>
            <a:endParaRPr lang="pt-BR" sz="3600" b="1" dirty="0">
              <a:solidFill>
                <a:srgbClr val="1F8F39"/>
              </a:solidFill>
            </a:endParaRPr>
          </a:p>
          <a:p>
            <a:pPr algn="ctr"/>
            <a:r>
              <a:rPr lang="pt-BR" sz="3600" b="1" dirty="0">
                <a:solidFill>
                  <a:srgbClr val="1F8F39"/>
                </a:solidFill>
              </a:rPr>
              <a:t>Superintendência de Serviços de Transporte Rodoviário de Passageiros – SUPAS</a:t>
            </a:r>
          </a:p>
          <a:p>
            <a:pPr algn="ctr"/>
            <a:endParaRPr lang="pt-BR" sz="3600" b="1" dirty="0">
              <a:solidFill>
                <a:srgbClr val="1F8F39"/>
              </a:solidFill>
            </a:endParaRPr>
          </a:p>
          <a:p>
            <a:pPr algn="ctr"/>
            <a:endParaRPr lang="pt-BR" sz="3600" b="1" dirty="0">
              <a:solidFill>
                <a:srgbClr val="1F8F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33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Nome da empresa&#10;&#10;Descrição gerada automaticamente">
            <a:extLst>
              <a:ext uri="{FF2B5EF4-FFF2-40B4-BE49-F238E27FC236}">
                <a16:creationId xmlns:a16="http://schemas.microsoft.com/office/drawing/2014/main" id="{0866F9D8-BFEC-F5AB-51B2-9815F1C4BE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" y="0"/>
            <a:ext cx="12175089" cy="685800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D6C48A88-E9B6-9E3A-36D9-9CDC38456366}"/>
              </a:ext>
            </a:extLst>
          </p:cNvPr>
          <p:cNvSpPr txBox="1"/>
          <p:nvPr/>
        </p:nvSpPr>
        <p:spPr>
          <a:xfrm>
            <a:off x="410199" y="1199806"/>
            <a:ext cx="111864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sz="3600" b="1" dirty="0">
              <a:solidFill>
                <a:srgbClr val="1F8F39"/>
              </a:solidFill>
            </a:endParaRPr>
          </a:p>
          <a:p>
            <a:r>
              <a:rPr lang="pt-BR" sz="3600" b="1" dirty="0">
                <a:solidFill>
                  <a:srgbClr val="1F8F39"/>
                </a:solidFill>
              </a:rPr>
              <a:t>Idade Máxima Frota Nacional de Passageiros: até 15 anos, podendo chegar a 20 anos em alta temporada (Resolução nº 6.033/2023)</a:t>
            </a:r>
          </a:p>
          <a:p>
            <a:endParaRPr lang="pt-BR" sz="3600" b="1" dirty="0">
              <a:solidFill>
                <a:srgbClr val="1F8F39"/>
              </a:solidFill>
            </a:endParaRPr>
          </a:p>
          <a:p>
            <a:r>
              <a:rPr lang="pt-BR" sz="3600" b="1" dirty="0">
                <a:solidFill>
                  <a:srgbClr val="1F8F39"/>
                </a:solidFill>
              </a:rPr>
              <a:t>Idade Máxima Frota Internacional de Passageiros: até 15 anos (proposta de regulamento do Internacional)</a:t>
            </a:r>
          </a:p>
        </p:txBody>
      </p:sp>
    </p:spTree>
    <p:extLst>
      <p:ext uri="{BB962C8B-B14F-4D97-AF65-F5344CB8AC3E}">
        <p14:creationId xmlns:p14="http://schemas.microsoft.com/office/powerpoint/2010/main" val="2015431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64DCE-E1D3-1295-EF50-349DCF2FA7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Nome da empresa&#10;&#10;Descrição gerada automaticamente">
            <a:extLst>
              <a:ext uri="{FF2B5EF4-FFF2-40B4-BE49-F238E27FC236}">
                <a16:creationId xmlns:a16="http://schemas.microsoft.com/office/drawing/2014/main" id="{0E4F9E62-DD69-8457-1E14-3C71690CA2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" y="0"/>
            <a:ext cx="12175089" cy="685800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4645A2B6-EFFB-C631-D67A-5F00B1D24CC2}"/>
              </a:ext>
            </a:extLst>
          </p:cNvPr>
          <p:cNvSpPr txBox="1"/>
          <p:nvPr/>
        </p:nvSpPr>
        <p:spPr>
          <a:xfrm>
            <a:off x="410199" y="1199806"/>
            <a:ext cx="11186444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rgbClr val="1F8F39"/>
                </a:solidFill>
              </a:rPr>
              <a:t>Empresas Brasileiras</a:t>
            </a:r>
          </a:p>
          <a:p>
            <a:endParaRPr lang="pt-BR" sz="3600" b="1" dirty="0">
              <a:solidFill>
                <a:srgbClr val="1F8F39"/>
              </a:solidFill>
            </a:endParaRPr>
          </a:p>
          <a:p>
            <a:r>
              <a:rPr lang="pt-BR" sz="3600" b="1" dirty="0">
                <a:solidFill>
                  <a:srgbClr val="1F8F39"/>
                </a:solidFill>
              </a:rPr>
              <a:t>Idade Média da Frota Interestadual de Passageiros: 7,6 (11.846 veículos)</a:t>
            </a:r>
          </a:p>
          <a:p>
            <a:endParaRPr lang="pt-BR" sz="3600" b="1" dirty="0">
              <a:solidFill>
                <a:srgbClr val="1F8F39"/>
              </a:solidFill>
            </a:endParaRPr>
          </a:p>
          <a:p>
            <a:r>
              <a:rPr lang="pt-BR" sz="3600" b="1" dirty="0">
                <a:solidFill>
                  <a:srgbClr val="1F8F39"/>
                </a:solidFill>
              </a:rPr>
              <a:t>Idade Média da Frota Internacional de Passageiros: 9,5 (141 veículos)</a:t>
            </a:r>
          </a:p>
          <a:p>
            <a:endParaRPr lang="pt-BR" sz="3600" b="1" dirty="0">
              <a:solidFill>
                <a:srgbClr val="1F8F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7305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100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Leize Athayde Braga</dc:creator>
  <cp:lastModifiedBy>Leize Athayde Braga</cp:lastModifiedBy>
  <cp:revision>3</cp:revision>
  <dcterms:created xsi:type="dcterms:W3CDTF">2025-10-13T17:50:08Z</dcterms:created>
  <dcterms:modified xsi:type="dcterms:W3CDTF">2025-10-14T17:44:46Z</dcterms:modified>
</cp:coreProperties>
</file>